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9" d="100"/>
          <a:sy n="89" d="100"/>
        </p:scale>
        <p:origin x="20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EFDE56F-09D2-4390-A374-EAADF345EDB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36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A07809-8449-415A-B9F5-05A96E1ED9F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76851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2090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404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621674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5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1937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802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1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170273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07809-8449-415A-B9F5-05A96E1ED9F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DE56F-09D2-4390-A374-EAADF345EDB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928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A07809-8449-415A-B9F5-05A96E1ED9F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35782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A07809-8449-415A-B9F5-05A96E1ED9F8}"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FDE56F-09D2-4390-A374-EAADF345EDB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01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8A07809-8449-415A-B9F5-05A96E1ED9F8}" type="datetimeFigureOut">
              <a:rPr lang="en-US" smtClean="0"/>
              <a:t>5/15/2021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FDE56F-09D2-4390-A374-EAADF345EDB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A07809-8449-415A-B9F5-05A96E1ED9F8}" type="datetimeFigureOut">
              <a:rPr lang="en-US" smtClean="0"/>
              <a:t>5/15/2021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351765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A07809-8449-415A-B9F5-05A96E1ED9F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DE56F-09D2-4390-A374-EAADF345EDB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75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A07809-8449-415A-B9F5-05A96E1ED9F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DE56F-09D2-4390-A374-EAADF345EDB0}" type="slidenum">
              <a:rPr lang="en-US" smtClean="0"/>
              <a:t>‹#›</a:t>
            </a:fld>
            <a:endParaRPr lang="en-US"/>
          </a:p>
        </p:txBody>
      </p:sp>
    </p:spTree>
    <p:extLst>
      <p:ext uri="{BB962C8B-B14F-4D97-AF65-F5344CB8AC3E}">
        <p14:creationId xmlns:p14="http://schemas.microsoft.com/office/powerpoint/2010/main" val="229826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A07809-8449-415A-B9F5-05A96E1ED9F8}" type="datetimeFigureOut">
              <a:rPr lang="en-US" smtClean="0"/>
              <a:t>5/15/2021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FDE56F-09D2-4390-A374-EAADF345EDB0}" type="slidenum">
              <a:rPr lang="en-US" smtClean="0"/>
              <a:t>‹#›</a:t>
            </a:fld>
            <a:endParaRPr lang="en-US"/>
          </a:p>
        </p:txBody>
      </p:sp>
    </p:spTree>
    <p:extLst>
      <p:ext uri="{BB962C8B-B14F-4D97-AF65-F5344CB8AC3E}">
        <p14:creationId xmlns:p14="http://schemas.microsoft.com/office/powerpoint/2010/main" val="13396751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Page_layout" TargetMode="External"/><Relationship Id="rId13" Type="http://schemas.openxmlformats.org/officeDocument/2006/relationships/hyperlink" Target="https://en.wikipedia.org/wiki/Cache_(computing)" TargetMode="External"/><Relationship Id="rId3" Type="http://schemas.openxmlformats.org/officeDocument/2006/relationships/hyperlink" Target="https://en.wikipedia.org/wiki/Presentation_semantics" TargetMode="External"/><Relationship Id="rId7" Type="http://schemas.openxmlformats.org/officeDocument/2006/relationships/hyperlink" Target="https://en.wikipedia.org/wiki/JavaScript" TargetMode="External"/><Relationship Id="rId12" Type="http://schemas.openxmlformats.org/officeDocument/2006/relationships/hyperlink" Target="https://en.wikipedia.org/wiki/Web_page" TargetMode="External"/><Relationship Id="rId2" Type="http://schemas.openxmlformats.org/officeDocument/2006/relationships/hyperlink" Target="https://en.wikipedia.org/wiki/Style_sheet_language" TargetMode="External"/><Relationship Id="rId1" Type="http://schemas.openxmlformats.org/officeDocument/2006/relationships/slideLayout" Target="../slideLayouts/slideLayout2.xml"/><Relationship Id="rId6" Type="http://schemas.openxmlformats.org/officeDocument/2006/relationships/hyperlink" Target="https://en.wikipedia.org/wiki/World_Wide_Web" TargetMode="External"/><Relationship Id="rId11" Type="http://schemas.openxmlformats.org/officeDocument/2006/relationships/hyperlink" Target="https://en.wikipedia.org/wiki/Accessibility" TargetMode="External"/><Relationship Id="rId5" Type="http://schemas.openxmlformats.org/officeDocument/2006/relationships/hyperlink" Target="https://en.wikipedia.org/wiki/HTML" TargetMode="External"/><Relationship Id="rId10" Type="http://schemas.openxmlformats.org/officeDocument/2006/relationships/hyperlink" Target="https://en.wikipedia.org/wiki/Typeface" TargetMode="External"/><Relationship Id="rId4" Type="http://schemas.openxmlformats.org/officeDocument/2006/relationships/hyperlink" Target="https://en.wikipedia.org/wiki/Markup_language" TargetMode="External"/><Relationship Id="rId9" Type="http://schemas.openxmlformats.org/officeDocument/2006/relationships/hyperlink" Target="https://en.wikipedia.org/wiki/Color"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Cluster_computing" TargetMode="External"/><Relationship Id="rId13" Type="http://schemas.openxmlformats.org/officeDocument/2006/relationships/hyperlink" Target="https://en.wikipedia.org/wiki/Graph_database" TargetMode="External"/><Relationship Id="rId3" Type="http://schemas.openxmlformats.org/officeDocument/2006/relationships/hyperlink" Target="https://en.wikipedia.org/wiki/Real-time_web" TargetMode="External"/><Relationship Id="rId7" Type="http://schemas.openxmlformats.org/officeDocument/2006/relationships/hyperlink" Target="https://en.wikipedia.org/wiki/Horizontal_scaling#Horizontal_and_vertical_scaling" TargetMode="External"/><Relationship Id="rId12" Type="http://schemas.openxmlformats.org/officeDocument/2006/relationships/hyperlink" Target="https://en.wikipedia.org/wiki/Wide-column_store"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 Id="rId6" Type="http://schemas.openxmlformats.org/officeDocument/2006/relationships/hyperlink" Target="https://en.wikipedia.org/wiki/Design" TargetMode="External"/><Relationship Id="rId11" Type="http://schemas.openxmlformats.org/officeDocument/2006/relationships/hyperlink" Target="https://en.wikipedia.org/wiki/Key-value_database" TargetMode="External"/><Relationship Id="rId5" Type="http://schemas.openxmlformats.org/officeDocument/2006/relationships/hyperlink" Target="https://en.wikipedia.org/wiki/Polyglot_persistence" TargetMode="External"/><Relationship Id="rId10" Type="http://schemas.openxmlformats.org/officeDocument/2006/relationships/hyperlink" Target="https://en.wikipedia.org/wiki/Object-relational_impedance_mismatch" TargetMode="External"/><Relationship Id="rId4" Type="http://schemas.openxmlformats.org/officeDocument/2006/relationships/hyperlink" Target="https://en.wikipedia.org/wiki/SQL" TargetMode="External"/><Relationship Id="rId9" Type="http://schemas.openxmlformats.org/officeDocument/2006/relationships/hyperlink" Target="https://en.wikipedia.org/wiki/Availability" TargetMode="External"/><Relationship Id="rId14" Type="http://schemas.openxmlformats.org/officeDocument/2006/relationships/hyperlink" Target="https://en.wikipedia.org/wiki/Document-oriented_databa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APPROVAL SYSTEM</a:t>
            </a:r>
            <a:endParaRPr lang="en-US" dirty="0"/>
          </a:p>
        </p:txBody>
      </p:sp>
      <p:sp>
        <p:nvSpPr>
          <p:cNvPr id="3" name="Subtitle 2"/>
          <p:cNvSpPr>
            <a:spLocks noGrp="1"/>
          </p:cNvSpPr>
          <p:nvPr>
            <p:ph type="subTitle" idx="1"/>
          </p:nvPr>
        </p:nvSpPr>
        <p:spPr/>
        <p:txBody>
          <a:bodyPr>
            <a:normAutofit lnSpcReduction="10000"/>
          </a:bodyPr>
          <a:lstStyle/>
          <a:p>
            <a:r>
              <a:rPr lang="en-US" dirty="0" smtClean="0"/>
              <a:t>SUBMITTED TO:- MR. RAVINDER MEHRA</a:t>
            </a:r>
          </a:p>
          <a:p>
            <a:r>
              <a:rPr lang="en-US" dirty="0" smtClean="0"/>
              <a:t>SUBMITTED BY:- BHANVI (87185102)</a:t>
            </a:r>
          </a:p>
          <a:p>
            <a:r>
              <a:rPr lang="en-US" dirty="0" smtClean="0"/>
              <a:t>HARPREET KAUR (</a:t>
            </a:r>
            <a:r>
              <a:rPr lang="en-US" dirty="0" smtClean="0"/>
              <a:t>87185104)</a:t>
            </a:r>
            <a:endParaRPr lang="en-US" dirty="0"/>
          </a:p>
        </p:txBody>
      </p:sp>
    </p:spTree>
    <p:extLst>
      <p:ext uri="{BB962C8B-B14F-4D97-AF65-F5344CB8AC3E}">
        <p14:creationId xmlns:p14="http://schemas.microsoft.com/office/powerpoint/2010/main" val="1216352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IN" dirty="0"/>
              <a:t>Academic Project management is a major issue which is faced by many educational institutes, the main reason for this is there is no automated system followed in any institute. College management/staff gathers all the project reports and project sources from students and store them physically in some locations probably libraries. To overcome this practical problem and also to make the process easy I developed a secure intranet application which is useful for each.</a:t>
            </a:r>
            <a:r>
              <a:rPr lang="en-IN" b="1" dirty="0"/>
              <a:t>   </a:t>
            </a:r>
            <a:endParaRPr lang="en-US" dirty="0"/>
          </a:p>
          <a:p>
            <a:endParaRPr lang="en-US" dirty="0"/>
          </a:p>
        </p:txBody>
      </p:sp>
    </p:spTree>
    <p:extLst>
      <p:ext uri="{BB962C8B-B14F-4D97-AF65-F5344CB8AC3E}">
        <p14:creationId xmlns:p14="http://schemas.microsoft.com/office/powerpoint/2010/main" val="3882146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pPr marL="0" indent="0">
              <a:buNone/>
            </a:pPr>
            <a:r>
              <a:rPr lang="en-IN" dirty="0"/>
              <a:t>To overcome this practical problem and also to make the process easy I developed a secure intranet application which is useful for each.</a:t>
            </a:r>
            <a:r>
              <a:rPr lang="en-IN" b="1" dirty="0"/>
              <a:t> </a:t>
            </a:r>
            <a:r>
              <a:rPr lang="en-IN" dirty="0"/>
              <a:t>It will allow students to submit their projects online and will be ease for teachers also to briefly check each student’s project and can allot them marks according to particular student’s efforts.</a:t>
            </a:r>
            <a:endParaRPr lang="en-US" dirty="0"/>
          </a:p>
          <a:p>
            <a:endParaRPr lang="en-US" dirty="0"/>
          </a:p>
        </p:txBody>
      </p:sp>
    </p:spTree>
    <p:extLst>
      <p:ext uri="{BB962C8B-B14F-4D97-AF65-F5344CB8AC3E}">
        <p14:creationId xmlns:p14="http://schemas.microsoft.com/office/powerpoint/2010/main" val="39835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Development Approach</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Front End:-</a:t>
            </a:r>
          </a:p>
          <a:p>
            <a:pPr marL="0" indent="0">
              <a:buNone/>
            </a:pPr>
            <a:r>
              <a:rPr lang="en-US" b="1" dirty="0"/>
              <a:t>Front-end web development</a:t>
            </a:r>
            <a:r>
              <a:rPr lang="en-US" dirty="0"/>
              <a:t>, also known as client-side </a:t>
            </a:r>
            <a:r>
              <a:rPr lang="en-US" b="1" dirty="0"/>
              <a:t>development</a:t>
            </a:r>
            <a:r>
              <a:rPr lang="en-US" dirty="0"/>
              <a:t> is the practice of producing HTML, CSS and JavaScript for a website or </a:t>
            </a:r>
            <a:r>
              <a:rPr lang="en-US" b="1" dirty="0"/>
              <a:t>Web</a:t>
            </a:r>
            <a:r>
              <a:rPr lang="en-US" dirty="0"/>
              <a:t> Application so that a user can see and interact with them directly</a:t>
            </a:r>
            <a:r>
              <a:rPr lang="en-US" dirty="0" smtClean="0"/>
              <a:t>.</a:t>
            </a:r>
          </a:p>
          <a:p>
            <a:pPr marL="0" indent="0">
              <a:buNone/>
            </a:pPr>
            <a:endParaRPr lang="en-US" dirty="0"/>
          </a:p>
          <a:p>
            <a:pPr marL="0" indent="0">
              <a:buNone/>
            </a:pPr>
            <a:r>
              <a:rPr lang="en-US" dirty="0" smtClean="0"/>
              <a:t>Back End:-</a:t>
            </a:r>
          </a:p>
          <a:p>
            <a:pPr marL="0" indent="0">
              <a:buNone/>
            </a:pPr>
            <a:r>
              <a:rPr lang="en-US" b="1" dirty="0"/>
              <a:t>Back end Development</a:t>
            </a:r>
            <a:r>
              <a:rPr lang="en-US" dirty="0"/>
              <a:t> refers to the server side of </a:t>
            </a:r>
            <a:r>
              <a:rPr lang="en-US" b="1" dirty="0"/>
              <a:t>development</a:t>
            </a:r>
            <a:r>
              <a:rPr lang="en-US" dirty="0"/>
              <a:t> where you are primarily focused on how the site works. ... This type of </a:t>
            </a:r>
            <a:r>
              <a:rPr lang="en-US" b="1" dirty="0"/>
              <a:t>web development</a:t>
            </a:r>
            <a:r>
              <a:rPr lang="en-US" dirty="0"/>
              <a:t> usually consists of three parts: a server, an application, and a database. Code written by </a:t>
            </a:r>
            <a:r>
              <a:rPr lang="en-US" b="1" dirty="0"/>
              <a:t>back end</a:t>
            </a:r>
            <a:r>
              <a:rPr lang="en-US" dirty="0"/>
              <a:t> developers is what communicates the database information to the browser.</a:t>
            </a:r>
          </a:p>
        </p:txBody>
      </p:sp>
    </p:spTree>
    <p:extLst>
      <p:ext uri="{BB962C8B-B14F-4D97-AF65-F5344CB8AC3E}">
        <p14:creationId xmlns:p14="http://schemas.microsoft.com/office/powerpoint/2010/main" val="69444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 FOR FRONT END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63239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 for Back End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1709" y="1743342"/>
            <a:ext cx="8255238" cy="4508011"/>
          </a:xfrm>
        </p:spPr>
      </p:pic>
    </p:spTree>
    <p:extLst>
      <p:ext uri="{BB962C8B-B14F-4D97-AF65-F5344CB8AC3E}">
        <p14:creationId xmlns:p14="http://schemas.microsoft.com/office/powerpoint/2010/main" val="303855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screenshots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01368" y="2557463"/>
            <a:ext cx="7759582" cy="3317875"/>
          </a:xfrm>
        </p:spPr>
      </p:pic>
    </p:spTree>
    <p:extLst>
      <p:ext uri="{BB962C8B-B14F-4D97-AF65-F5344CB8AC3E}">
        <p14:creationId xmlns:p14="http://schemas.microsoft.com/office/powerpoint/2010/main" val="419369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72558" y="865396"/>
            <a:ext cx="7979846" cy="4655188"/>
          </a:xfrm>
        </p:spPr>
      </p:pic>
    </p:spTree>
    <p:extLst>
      <p:ext uri="{BB962C8B-B14F-4D97-AF65-F5344CB8AC3E}">
        <p14:creationId xmlns:p14="http://schemas.microsoft.com/office/powerpoint/2010/main" val="70708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6202" y="959400"/>
            <a:ext cx="7296183" cy="4706462"/>
          </a:xfrm>
        </p:spPr>
      </p:pic>
    </p:spTree>
    <p:extLst>
      <p:ext uri="{BB962C8B-B14F-4D97-AF65-F5344CB8AC3E}">
        <p14:creationId xmlns:p14="http://schemas.microsoft.com/office/powerpoint/2010/main" val="3459831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0206" y="1010674"/>
            <a:ext cx="7082538" cy="4296264"/>
          </a:xfrm>
        </p:spPr>
      </p:pic>
    </p:spTree>
    <p:extLst>
      <p:ext uri="{BB962C8B-B14F-4D97-AF65-F5344CB8AC3E}">
        <p14:creationId xmlns:p14="http://schemas.microsoft.com/office/powerpoint/2010/main" val="327494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9716" y="1121769"/>
            <a:ext cx="8246691" cy="4638096"/>
          </a:xfrm>
        </p:spPr>
      </p:pic>
    </p:spTree>
    <p:extLst>
      <p:ext uri="{BB962C8B-B14F-4D97-AF65-F5344CB8AC3E}">
        <p14:creationId xmlns:p14="http://schemas.microsoft.com/office/powerpoint/2010/main" val="333762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STACK DEVELOPER</a:t>
            </a:r>
            <a:endParaRPr lang="en-US" dirty="0"/>
          </a:p>
        </p:txBody>
      </p:sp>
      <p:sp>
        <p:nvSpPr>
          <p:cNvPr id="3" name="Content Placeholder 2"/>
          <p:cNvSpPr>
            <a:spLocks noGrp="1"/>
          </p:cNvSpPr>
          <p:nvPr>
            <p:ph idx="1"/>
          </p:nvPr>
        </p:nvSpPr>
        <p:spPr/>
        <p:txBody>
          <a:bodyPr/>
          <a:lstStyle/>
          <a:p>
            <a:pPr marL="0" indent="0">
              <a:buNone/>
            </a:pPr>
            <a:r>
              <a:rPr lang="en-US" dirty="0"/>
              <a:t>A full stack web developer is a person who can develop both </a:t>
            </a:r>
            <a:r>
              <a:rPr lang="en-US" b="1" dirty="0"/>
              <a:t>client</a:t>
            </a:r>
            <a:r>
              <a:rPr lang="en-US" dirty="0"/>
              <a:t> and </a:t>
            </a:r>
            <a:r>
              <a:rPr lang="en-US" b="1" dirty="0"/>
              <a:t>server</a:t>
            </a:r>
            <a:r>
              <a:rPr lang="en-US" dirty="0"/>
              <a:t> software.</a:t>
            </a:r>
          </a:p>
          <a:p>
            <a:pPr marL="0" indent="0">
              <a:buNone/>
            </a:pPr>
            <a:r>
              <a:rPr lang="en-US" dirty="0"/>
              <a:t>In addition to mastering HTML and CSS, he/she also knows how to:</a:t>
            </a:r>
          </a:p>
          <a:p>
            <a:r>
              <a:rPr lang="en-US" dirty="0"/>
              <a:t>Program a </a:t>
            </a:r>
            <a:r>
              <a:rPr lang="en-US" b="1" dirty="0"/>
              <a:t>browser</a:t>
            </a:r>
            <a:r>
              <a:rPr lang="en-US" dirty="0"/>
              <a:t> (like using JavaScript, </a:t>
            </a:r>
            <a:r>
              <a:rPr lang="en-US" dirty="0" err="1"/>
              <a:t>jQuery</a:t>
            </a:r>
            <a:r>
              <a:rPr lang="en-US" dirty="0"/>
              <a:t>, Angular, or </a:t>
            </a:r>
            <a:r>
              <a:rPr lang="en-US" dirty="0" err="1"/>
              <a:t>Vue</a:t>
            </a:r>
            <a:r>
              <a:rPr lang="en-US" dirty="0"/>
              <a:t>)</a:t>
            </a:r>
          </a:p>
          <a:p>
            <a:r>
              <a:rPr lang="en-US" dirty="0"/>
              <a:t>Program a </a:t>
            </a:r>
            <a:r>
              <a:rPr lang="en-US" b="1" dirty="0"/>
              <a:t>server</a:t>
            </a:r>
            <a:r>
              <a:rPr lang="en-US" dirty="0"/>
              <a:t> (like using PHP, ASP, Python, or Node)</a:t>
            </a:r>
          </a:p>
          <a:p>
            <a:r>
              <a:rPr lang="en-US" dirty="0"/>
              <a:t>Program a </a:t>
            </a:r>
            <a:r>
              <a:rPr lang="en-US" b="1" dirty="0"/>
              <a:t>database</a:t>
            </a:r>
            <a:r>
              <a:rPr lang="en-US" dirty="0"/>
              <a:t> (like using SQL, SQLite, or </a:t>
            </a:r>
            <a:r>
              <a:rPr lang="en-US" dirty="0" err="1"/>
              <a:t>MongoDB</a:t>
            </a:r>
            <a:r>
              <a:rPr lang="en-US" dirty="0" smtClean="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80275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65708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9620387"/>
              </p:ext>
            </p:extLst>
          </p:nvPr>
        </p:nvGraphicFramePr>
        <p:xfrm>
          <a:off x="1335088" y="906459"/>
          <a:ext cx="9601200" cy="5037140"/>
        </p:xfrm>
        <a:graphic>
          <a:graphicData uri="http://schemas.openxmlformats.org/drawingml/2006/table">
            <a:tbl>
              <a:tblPr firstRow="1" bandRow="1">
                <a:tableStyleId>{5C22544A-7EE6-4342-B048-85BDC9FD1C3A}</a:tableStyleId>
              </a:tblPr>
              <a:tblGrid>
                <a:gridCol w="4800600"/>
                <a:gridCol w="4800600"/>
              </a:tblGrid>
              <a:tr h="503714">
                <a:tc>
                  <a:txBody>
                    <a:bodyPr/>
                    <a:lstStyle/>
                    <a:p>
                      <a:r>
                        <a:rPr lang="en-US" dirty="0" smtClean="0"/>
                        <a:t>CLIENT</a:t>
                      </a:r>
                      <a:r>
                        <a:rPr lang="en-US" baseline="0" dirty="0" smtClean="0"/>
                        <a:t> SOFTWARE (FRONT END)</a:t>
                      </a:r>
                      <a:endParaRPr lang="en-US" dirty="0"/>
                    </a:p>
                  </a:txBody>
                  <a:tcPr/>
                </a:tc>
                <a:tc>
                  <a:txBody>
                    <a:bodyPr/>
                    <a:lstStyle/>
                    <a:p>
                      <a:r>
                        <a:rPr lang="en-US" dirty="0" smtClean="0"/>
                        <a:t>SERVER SOFTWARE (BACK END)</a:t>
                      </a:r>
                      <a:endParaRPr lang="en-US" dirty="0"/>
                    </a:p>
                  </a:txBody>
                  <a:tcPr/>
                </a:tc>
              </a:tr>
              <a:tr h="503714">
                <a:tc>
                  <a:txBody>
                    <a:bodyPr/>
                    <a:lstStyle/>
                    <a:p>
                      <a:r>
                        <a:rPr lang="en-US" dirty="0" smtClean="0"/>
                        <a:t>HTML</a:t>
                      </a:r>
                      <a:endParaRPr lang="en-US" dirty="0"/>
                    </a:p>
                  </a:txBody>
                  <a:tcPr/>
                </a:tc>
                <a:tc>
                  <a:txBody>
                    <a:bodyPr/>
                    <a:lstStyle/>
                    <a:p>
                      <a:r>
                        <a:rPr lang="en-US" dirty="0" smtClean="0"/>
                        <a:t>PHP</a:t>
                      </a:r>
                      <a:endParaRPr lang="en-US" dirty="0"/>
                    </a:p>
                  </a:txBody>
                  <a:tcPr/>
                </a:tc>
              </a:tr>
              <a:tr h="503714">
                <a:tc>
                  <a:txBody>
                    <a:bodyPr/>
                    <a:lstStyle/>
                    <a:p>
                      <a:r>
                        <a:rPr lang="en-US" dirty="0" smtClean="0"/>
                        <a:t>CSS</a:t>
                      </a:r>
                      <a:endParaRPr lang="en-US" dirty="0"/>
                    </a:p>
                  </a:txBody>
                  <a:tcPr/>
                </a:tc>
                <a:tc>
                  <a:txBody>
                    <a:bodyPr/>
                    <a:lstStyle/>
                    <a:p>
                      <a:r>
                        <a:rPr lang="en-US" dirty="0" smtClean="0"/>
                        <a:t>ASP</a:t>
                      </a:r>
                      <a:endParaRPr lang="en-US" dirty="0"/>
                    </a:p>
                  </a:txBody>
                  <a:tcPr/>
                </a:tc>
              </a:tr>
              <a:tr h="503714">
                <a:tc>
                  <a:txBody>
                    <a:bodyPr/>
                    <a:lstStyle/>
                    <a:p>
                      <a:r>
                        <a:rPr lang="en-US" dirty="0" smtClean="0"/>
                        <a:t>BOOTSTRAP</a:t>
                      </a:r>
                      <a:endParaRPr lang="en-US" dirty="0"/>
                    </a:p>
                  </a:txBody>
                  <a:tcPr/>
                </a:tc>
                <a:tc>
                  <a:txBody>
                    <a:bodyPr/>
                    <a:lstStyle/>
                    <a:p>
                      <a:r>
                        <a:rPr lang="en-US" dirty="0" smtClean="0"/>
                        <a:t>C++</a:t>
                      </a:r>
                      <a:endParaRPr lang="en-US" dirty="0"/>
                    </a:p>
                  </a:txBody>
                  <a:tcPr/>
                </a:tc>
              </a:tr>
              <a:tr h="503714">
                <a:tc>
                  <a:txBody>
                    <a:bodyPr/>
                    <a:lstStyle/>
                    <a:p>
                      <a:r>
                        <a:rPr lang="en-US" dirty="0" smtClean="0"/>
                        <a:t>JAVASCRIPT</a:t>
                      </a:r>
                      <a:endParaRPr lang="en-US" dirty="0"/>
                    </a:p>
                  </a:txBody>
                  <a:tcPr/>
                </a:tc>
                <a:tc>
                  <a:txBody>
                    <a:bodyPr/>
                    <a:lstStyle/>
                    <a:p>
                      <a:r>
                        <a:rPr lang="en-US" dirty="0" smtClean="0"/>
                        <a:t>JAVA</a:t>
                      </a:r>
                      <a:endParaRPr lang="en-US" dirty="0"/>
                    </a:p>
                  </a:txBody>
                  <a:tcPr/>
                </a:tc>
              </a:tr>
              <a:tr h="503714">
                <a:tc>
                  <a:txBody>
                    <a:bodyPr/>
                    <a:lstStyle/>
                    <a:p>
                      <a:r>
                        <a:rPr lang="en-US" dirty="0" smtClean="0"/>
                        <a:t>HTML DOM</a:t>
                      </a:r>
                      <a:endParaRPr lang="en-US" dirty="0"/>
                    </a:p>
                  </a:txBody>
                  <a:tcPr/>
                </a:tc>
                <a:tc>
                  <a:txBody>
                    <a:bodyPr/>
                    <a:lstStyle/>
                    <a:p>
                      <a:r>
                        <a:rPr lang="en-US" dirty="0" smtClean="0"/>
                        <a:t>PYTHON</a:t>
                      </a:r>
                      <a:endParaRPr lang="en-US" dirty="0"/>
                    </a:p>
                  </a:txBody>
                  <a:tcPr/>
                </a:tc>
              </a:tr>
              <a:tr h="503714">
                <a:tc>
                  <a:txBody>
                    <a:bodyPr/>
                    <a:lstStyle/>
                    <a:p>
                      <a:r>
                        <a:rPr lang="en-US" dirty="0" smtClean="0"/>
                        <a:t>JSON</a:t>
                      </a:r>
                      <a:endParaRPr lang="en-US" dirty="0"/>
                    </a:p>
                  </a:txBody>
                  <a:tcPr/>
                </a:tc>
                <a:tc>
                  <a:txBody>
                    <a:bodyPr/>
                    <a:lstStyle/>
                    <a:p>
                      <a:r>
                        <a:rPr lang="en-US" dirty="0" smtClean="0"/>
                        <a:t>NODE.JS</a:t>
                      </a:r>
                      <a:endParaRPr lang="en-US" dirty="0"/>
                    </a:p>
                  </a:txBody>
                  <a:tcPr/>
                </a:tc>
              </a:tr>
              <a:tr h="503714">
                <a:tc>
                  <a:txBody>
                    <a:bodyPr/>
                    <a:lstStyle/>
                    <a:p>
                      <a:r>
                        <a:rPr lang="en-US" dirty="0" smtClean="0"/>
                        <a:t>XML</a:t>
                      </a:r>
                      <a:endParaRPr lang="en-US" dirty="0"/>
                    </a:p>
                  </a:txBody>
                  <a:tcPr/>
                </a:tc>
                <a:tc>
                  <a:txBody>
                    <a:bodyPr/>
                    <a:lstStyle/>
                    <a:p>
                      <a:r>
                        <a:rPr lang="en-US" dirty="0" smtClean="0"/>
                        <a:t>EXPRESS.JS</a:t>
                      </a:r>
                      <a:endParaRPr lang="en-US" dirty="0"/>
                    </a:p>
                  </a:txBody>
                  <a:tcPr/>
                </a:tc>
              </a:tr>
              <a:tr h="503714">
                <a:tc>
                  <a:txBody>
                    <a:bodyPr/>
                    <a:lstStyle/>
                    <a:p>
                      <a:r>
                        <a:rPr lang="en-US" dirty="0" smtClean="0"/>
                        <a:t>JQUERY</a:t>
                      </a:r>
                      <a:endParaRPr lang="en-US" dirty="0"/>
                    </a:p>
                  </a:txBody>
                  <a:tcPr/>
                </a:tc>
                <a:tc>
                  <a:txBody>
                    <a:bodyPr/>
                    <a:lstStyle/>
                    <a:p>
                      <a:r>
                        <a:rPr lang="en-US" dirty="0" smtClean="0"/>
                        <a:t>RUBY</a:t>
                      </a:r>
                      <a:endParaRPr lang="en-US" dirty="0"/>
                    </a:p>
                  </a:txBody>
                  <a:tcPr/>
                </a:tc>
              </a:tr>
              <a:tr h="503714">
                <a:tc>
                  <a:txBody>
                    <a:bodyPr/>
                    <a:lstStyle/>
                    <a:p>
                      <a:r>
                        <a:rPr lang="en-US" dirty="0" smtClean="0"/>
                        <a:t>REACT</a:t>
                      </a:r>
                      <a:endParaRPr lang="en-US" dirty="0"/>
                    </a:p>
                  </a:txBody>
                  <a:tcPr/>
                </a:tc>
                <a:tc>
                  <a:txBody>
                    <a:bodyPr/>
                    <a:lstStyle/>
                    <a:p>
                      <a:r>
                        <a:rPr lang="en-US" dirty="0" smtClean="0"/>
                        <a:t>GO</a:t>
                      </a:r>
                      <a:endParaRPr lang="en-US" dirty="0"/>
                    </a:p>
                  </a:txBody>
                  <a:tcPr/>
                </a:tc>
              </a:tr>
            </a:tbl>
          </a:graphicData>
        </a:graphic>
      </p:graphicFrame>
    </p:spTree>
    <p:extLst>
      <p:ext uri="{BB962C8B-B14F-4D97-AF65-F5344CB8AC3E}">
        <p14:creationId xmlns:p14="http://schemas.microsoft.com/office/powerpoint/2010/main" val="1035413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ADVANTAGES:-</a:t>
            </a:r>
          </a:p>
          <a:p>
            <a:pPr marL="0" indent="0">
              <a:buNone/>
            </a:pPr>
            <a:r>
              <a:rPr lang="en-US" dirty="0" smtClean="0"/>
              <a:t>1. </a:t>
            </a:r>
            <a:r>
              <a:rPr lang="en-US" dirty="0"/>
              <a:t>You can master all the techniques involved in a development project</a:t>
            </a:r>
          </a:p>
          <a:p>
            <a:pPr marL="0" indent="0">
              <a:buNone/>
            </a:pPr>
            <a:r>
              <a:rPr lang="en-US" dirty="0" smtClean="0"/>
              <a:t>2. You can make a prototype very rapidly</a:t>
            </a:r>
          </a:p>
          <a:p>
            <a:pPr marL="0" indent="0">
              <a:buNone/>
            </a:pPr>
            <a:r>
              <a:rPr lang="en-US" dirty="0" smtClean="0"/>
              <a:t>3. You can provide help to all team members</a:t>
            </a:r>
          </a:p>
          <a:p>
            <a:pPr marL="0" indent="0">
              <a:buNone/>
            </a:pPr>
            <a:r>
              <a:rPr lang="en-US" dirty="0" smtClean="0"/>
              <a:t>4. You can reduce the cost of project</a:t>
            </a:r>
          </a:p>
          <a:p>
            <a:pPr marL="0" indent="0">
              <a:buNone/>
            </a:pPr>
            <a:r>
              <a:rPr lang="en-US" dirty="0" smtClean="0"/>
              <a:t>5. You can reduce the time used for team communication</a:t>
            </a:r>
          </a:p>
          <a:p>
            <a:pPr marL="0" indent="0">
              <a:buNone/>
            </a:pPr>
            <a:r>
              <a:rPr lang="en-US" dirty="0" smtClean="0"/>
              <a:t>6. You can switch between front and back end development based on requirements</a:t>
            </a:r>
          </a:p>
          <a:p>
            <a:pPr marL="0" indent="0">
              <a:buNone/>
            </a:pPr>
            <a:r>
              <a:rPr lang="en-US" dirty="0" smtClean="0"/>
              <a:t>7. You can better understand all aspects of new and upcoming tech technologies</a:t>
            </a:r>
          </a:p>
          <a:p>
            <a:pPr marL="0" indent="0">
              <a:buNone/>
            </a:pPr>
            <a:r>
              <a:rPr lang="en-US" dirty="0" smtClean="0"/>
              <a:t>DISADVANTAGES:-</a:t>
            </a:r>
          </a:p>
          <a:p>
            <a:pPr marL="0" indent="0">
              <a:buNone/>
            </a:pPr>
            <a:r>
              <a:rPr lang="en-US" dirty="0" smtClean="0"/>
              <a:t>1. The solution chosen can be wrong for project</a:t>
            </a:r>
          </a:p>
          <a:p>
            <a:pPr marL="0" indent="0">
              <a:buNone/>
            </a:pPr>
            <a:r>
              <a:rPr lang="en-US" dirty="0" smtClean="0"/>
              <a:t>2. The solution chosen can be dependent on developer skills</a:t>
            </a:r>
          </a:p>
          <a:p>
            <a:pPr marL="0" indent="0">
              <a:buNone/>
            </a:pPr>
            <a:r>
              <a:rPr lang="en-US" dirty="0" smtClean="0"/>
              <a:t>3. The solution can generate a key person risk</a:t>
            </a:r>
          </a:p>
          <a:p>
            <a:pPr marL="0" indent="0">
              <a:buNone/>
            </a:pPr>
            <a:r>
              <a:rPr lang="en-US" dirty="0" smtClean="0"/>
              <a:t>4. Being a full stack developer is increasingly </a:t>
            </a:r>
            <a:r>
              <a:rPr lang="en-US" dirty="0" err="1" smtClean="0"/>
              <a:t>comples</a:t>
            </a:r>
            <a:endParaRPr lang="en-US" dirty="0"/>
          </a:p>
        </p:txBody>
      </p:sp>
    </p:spTree>
    <p:extLst>
      <p:ext uri="{BB962C8B-B14F-4D97-AF65-F5344CB8AC3E}">
        <p14:creationId xmlns:p14="http://schemas.microsoft.com/office/powerpoint/2010/main" val="1328606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 for project:-</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CSS</a:t>
            </a:r>
          </a:p>
          <a:p>
            <a:r>
              <a:rPr lang="en-US" dirty="0" smtClean="0"/>
              <a:t>JAVA SCRIPT</a:t>
            </a:r>
          </a:p>
          <a:p>
            <a:r>
              <a:rPr lang="en-US" dirty="0" smtClean="0"/>
              <a:t>CLOUD</a:t>
            </a:r>
          </a:p>
          <a:p>
            <a:pPr marL="0" indent="0">
              <a:buNone/>
            </a:pPr>
            <a:endParaRPr lang="en-US" dirty="0"/>
          </a:p>
        </p:txBody>
      </p:sp>
    </p:spTree>
    <p:extLst>
      <p:ext uri="{BB962C8B-B14F-4D97-AF65-F5344CB8AC3E}">
        <p14:creationId xmlns:p14="http://schemas.microsoft.com/office/powerpoint/2010/main" val="2540591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HTML</a:t>
            </a:r>
            <a:endParaRPr lang="en-US" dirty="0"/>
          </a:p>
        </p:txBody>
      </p:sp>
      <p:sp>
        <p:nvSpPr>
          <p:cNvPr id="3" name="Content Placeholder 2"/>
          <p:cNvSpPr>
            <a:spLocks noGrp="1"/>
          </p:cNvSpPr>
          <p:nvPr>
            <p:ph idx="1"/>
          </p:nvPr>
        </p:nvSpPr>
        <p:spPr/>
        <p:txBody>
          <a:bodyPr/>
          <a:lstStyle/>
          <a:p>
            <a:r>
              <a:rPr lang="en-IN" dirty="0"/>
              <a:t>HTML5 is the latest specification of the HTML language, and represented a major break with previous </a:t>
            </a:r>
            <a:r>
              <a:rPr lang="en-IN" dirty="0" err="1"/>
              <a:t>markup</a:t>
            </a:r>
            <a:r>
              <a:rPr lang="en-IN" dirty="0"/>
              <a:t> practices. The purpose of the profound changes to the language was to standardize the many new ways in which developers were using it, as well as to encourage a single set of best practices with regards to web development.</a:t>
            </a:r>
            <a:endParaRPr lang="en-US" dirty="0"/>
          </a:p>
          <a:p>
            <a:endParaRPr lang="en-US" dirty="0"/>
          </a:p>
        </p:txBody>
      </p:sp>
    </p:spTree>
    <p:extLst>
      <p:ext uri="{BB962C8B-B14F-4D97-AF65-F5344CB8AC3E}">
        <p14:creationId xmlns:p14="http://schemas.microsoft.com/office/powerpoint/2010/main" val="1941535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Cascading Style Sheets</a:t>
            </a:r>
            <a:r>
              <a:rPr lang="en-US" dirty="0"/>
              <a:t> (</a:t>
            </a:r>
            <a:r>
              <a:rPr lang="en-US" b="1" dirty="0"/>
              <a:t>CSS</a:t>
            </a:r>
            <a:r>
              <a:rPr lang="en-US" dirty="0"/>
              <a:t>) is a </a:t>
            </a:r>
            <a:r>
              <a:rPr lang="en-US" u="sng" dirty="0">
                <a:hlinkClick r:id="rId2" tooltip="Style sheet language"/>
              </a:rPr>
              <a:t>style sheet language</a:t>
            </a:r>
            <a:r>
              <a:rPr lang="en-US" dirty="0"/>
              <a:t> used for describing the </a:t>
            </a:r>
            <a:r>
              <a:rPr lang="en-US" u="sng" dirty="0">
                <a:hlinkClick r:id="rId3" tooltip="Presentation semantics"/>
              </a:rPr>
              <a:t>presentation</a:t>
            </a:r>
            <a:r>
              <a:rPr lang="en-US" dirty="0"/>
              <a:t> of a document written in a </a:t>
            </a:r>
            <a:r>
              <a:rPr lang="en-US" u="sng" dirty="0">
                <a:hlinkClick r:id="rId4" tooltip="Markup language"/>
              </a:rPr>
              <a:t>markup language</a:t>
            </a:r>
            <a:r>
              <a:rPr lang="en-US" dirty="0"/>
              <a:t> such as </a:t>
            </a:r>
            <a:r>
              <a:rPr lang="en-US" u="sng" dirty="0">
                <a:hlinkClick r:id="rId5" tooltip="HTML"/>
              </a:rPr>
              <a:t>HTML</a:t>
            </a:r>
            <a:r>
              <a:rPr lang="en-US" dirty="0"/>
              <a:t>. CSS is a cornerstone technology of the </a:t>
            </a:r>
            <a:r>
              <a:rPr lang="en-US" u="sng" dirty="0">
                <a:hlinkClick r:id="rId6" tooltip="World Wide Web"/>
              </a:rPr>
              <a:t>World Wide Web</a:t>
            </a:r>
            <a:r>
              <a:rPr lang="en-US" dirty="0"/>
              <a:t>, alongside HTML and </a:t>
            </a:r>
            <a:r>
              <a:rPr lang="en-US" u="sng" dirty="0">
                <a:hlinkClick r:id="rId7" tooltip="JavaScript"/>
              </a:rPr>
              <a:t>JavaScript</a:t>
            </a:r>
            <a:endParaRPr lang="en-US" dirty="0"/>
          </a:p>
          <a:p>
            <a:r>
              <a:rPr lang="en-IN" dirty="0"/>
              <a:t>CSS is designed to enable the separation of presentation and content, including </a:t>
            </a:r>
            <a:r>
              <a:rPr lang="en-IN" u="sng" dirty="0">
                <a:hlinkClick r:id="rId8" tooltip="Page layout"/>
              </a:rPr>
              <a:t>layout</a:t>
            </a:r>
            <a:r>
              <a:rPr lang="en-IN" dirty="0"/>
              <a:t>, </a:t>
            </a:r>
            <a:r>
              <a:rPr lang="en-IN" u="sng" dirty="0" err="1">
                <a:hlinkClick r:id="rId9" tooltip="Color"/>
              </a:rPr>
              <a:t>colors</a:t>
            </a:r>
            <a:r>
              <a:rPr lang="en-IN" dirty="0"/>
              <a:t>, and </a:t>
            </a:r>
            <a:r>
              <a:rPr lang="en-IN" u="sng" dirty="0">
                <a:hlinkClick r:id="rId10" tooltip="Typeface"/>
              </a:rPr>
              <a:t>fonts</a:t>
            </a:r>
            <a:r>
              <a:rPr lang="en-IN" dirty="0"/>
              <a:t>. This separation can improve content </a:t>
            </a:r>
            <a:r>
              <a:rPr lang="en-IN" u="sng" dirty="0">
                <a:hlinkClick r:id="rId11" tooltip="Accessibility"/>
              </a:rPr>
              <a:t>accessibility</a:t>
            </a:r>
            <a:r>
              <a:rPr lang="en-IN" dirty="0"/>
              <a:t>, provide more flexibility and control in the specification of presentation characteristics, enable multiple </a:t>
            </a:r>
            <a:r>
              <a:rPr lang="en-IN" u="sng" dirty="0">
                <a:hlinkClick r:id="rId12" tooltip="Web page"/>
              </a:rPr>
              <a:t>web pages</a:t>
            </a:r>
            <a:r>
              <a:rPr lang="en-IN" dirty="0"/>
              <a:t> to share formatting by specifying the relevant CSS in a separate .</a:t>
            </a:r>
            <a:r>
              <a:rPr lang="en-IN" dirty="0" err="1"/>
              <a:t>css</a:t>
            </a:r>
            <a:r>
              <a:rPr lang="en-IN" dirty="0"/>
              <a:t> file which reduces complexity and repetition in the structural content as well as enabling the .</a:t>
            </a:r>
            <a:r>
              <a:rPr lang="en-IN" dirty="0" err="1"/>
              <a:t>css</a:t>
            </a:r>
            <a:r>
              <a:rPr lang="en-IN" dirty="0"/>
              <a:t> file to be </a:t>
            </a:r>
            <a:r>
              <a:rPr lang="en-IN" u="sng" dirty="0">
                <a:hlinkClick r:id="rId13" tooltip="Cache (computing)"/>
              </a:rPr>
              <a:t>cached</a:t>
            </a:r>
            <a:r>
              <a:rPr lang="en-IN" dirty="0"/>
              <a:t> to improve the page load speed between the pages that share the file and its formatting.</a:t>
            </a:r>
            <a:endParaRPr lang="en-US" dirty="0"/>
          </a:p>
        </p:txBody>
      </p:sp>
    </p:spTree>
    <p:extLst>
      <p:ext uri="{BB962C8B-B14F-4D97-AF65-F5344CB8AC3E}">
        <p14:creationId xmlns:p14="http://schemas.microsoft.com/office/powerpoint/2010/main" val="2806399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a:t>
            </a:r>
            <a:r>
              <a:rPr lang="en-US" dirty="0" err="1"/>
              <a:t>NoSQL</a:t>
            </a:r>
            <a:r>
              <a:rPr lang="en-US" dirty="0"/>
              <a:t> (originally referring to "non-SQL" or "non-relational") database provides a mechanism for storage and retrieval of data that is modeled in means other than the tabular relations used in relational databases. Such databases have existed since the late 1960s, but the name "</a:t>
            </a:r>
            <a:r>
              <a:rPr lang="en-US" dirty="0" err="1"/>
              <a:t>NoSQL</a:t>
            </a:r>
            <a:r>
              <a:rPr lang="en-US" dirty="0"/>
              <a:t>" was only coined in the early 21st century, triggered by the needs of Web 2.0 companies. </a:t>
            </a:r>
            <a:r>
              <a:rPr lang="en-US" dirty="0" err="1"/>
              <a:t>NoSQL</a:t>
            </a:r>
            <a:r>
              <a:rPr lang="en-US" dirty="0"/>
              <a:t> databases are increasingly used in </a:t>
            </a:r>
            <a:r>
              <a:rPr lang="en-US" u="sng" dirty="0">
                <a:hlinkClick r:id="rId2" tooltip="Big data"/>
              </a:rPr>
              <a:t>big data</a:t>
            </a:r>
            <a:r>
              <a:rPr lang="en-US" dirty="0"/>
              <a:t> and </a:t>
            </a:r>
            <a:r>
              <a:rPr lang="en-US" u="sng" dirty="0">
                <a:hlinkClick r:id="rId3" tooltip="Real-time web"/>
              </a:rPr>
              <a:t>real-time web</a:t>
            </a:r>
            <a:r>
              <a:rPr lang="en-US" dirty="0"/>
              <a:t> applications. </a:t>
            </a:r>
            <a:r>
              <a:rPr lang="en-US" dirty="0" err="1"/>
              <a:t>NoSQL</a:t>
            </a:r>
            <a:r>
              <a:rPr lang="en-US" dirty="0"/>
              <a:t> systems are also sometimes called "Not only SQL" to emphasize that they may support </a:t>
            </a:r>
            <a:r>
              <a:rPr lang="en-US" u="sng" dirty="0">
                <a:hlinkClick r:id="rId4" tooltip="SQL"/>
              </a:rPr>
              <a:t>SQL</a:t>
            </a:r>
            <a:r>
              <a:rPr lang="en-US" dirty="0"/>
              <a:t>-like query languages or sit alongside SQL databases in </a:t>
            </a:r>
            <a:r>
              <a:rPr lang="en-US" u="sng" dirty="0">
                <a:hlinkClick r:id="rId5" tooltip="Polyglot persistence"/>
              </a:rPr>
              <a:t>polyglot-persistent</a:t>
            </a:r>
            <a:r>
              <a:rPr lang="en-US" dirty="0"/>
              <a:t> architectures. </a:t>
            </a:r>
          </a:p>
          <a:p>
            <a:r>
              <a:rPr lang="en-US" dirty="0"/>
              <a:t>Motivations for this approach include: simplicity of </a:t>
            </a:r>
            <a:r>
              <a:rPr lang="en-US" u="sng" dirty="0">
                <a:hlinkClick r:id="rId6" tooltip="Design"/>
              </a:rPr>
              <a:t>design</a:t>
            </a:r>
            <a:r>
              <a:rPr lang="en-US" dirty="0"/>
              <a:t>, simpler </a:t>
            </a:r>
            <a:r>
              <a:rPr lang="en-US" u="sng" dirty="0">
                <a:hlinkClick r:id="rId7" tooltip="Horizontal scaling"/>
              </a:rPr>
              <a:t>"horizontal" scaling</a:t>
            </a:r>
            <a:r>
              <a:rPr lang="en-US" dirty="0"/>
              <a:t> to </a:t>
            </a:r>
            <a:r>
              <a:rPr lang="en-US" u="sng" dirty="0">
                <a:hlinkClick r:id="rId8" tooltip="Cluster computing"/>
              </a:rPr>
              <a:t>clusters of machines</a:t>
            </a:r>
            <a:r>
              <a:rPr lang="en-US" dirty="0"/>
              <a:t> (which is a problem for relational databases), finer control over </a:t>
            </a:r>
            <a:r>
              <a:rPr lang="en-US" u="sng" dirty="0">
                <a:hlinkClick r:id="rId9" tooltip="Availability"/>
              </a:rPr>
              <a:t>availability</a:t>
            </a:r>
            <a:r>
              <a:rPr lang="en-US" dirty="0"/>
              <a:t> and limiting the </a:t>
            </a:r>
            <a:r>
              <a:rPr lang="en-US" u="sng" dirty="0">
                <a:hlinkClick r:id="rId10" tooltip="Object-relational impedance mismatch"/>
              </a:rPr>
              <a:t>object-relational impedance mismatch</a:t>
            </a:r>
            <a:r>
              <a:rPr lang="en-US" dirty="0"/>
              <a:t>. The data structures used by </a:t>
            </a:r>
            <a:r>
              <a:rPr lang="en-US" dirty="0" err="1"/>
              <a:t>NoSQL</a:t>
            </a:r>
            <a:r>
              <a:rPr lang="en-US" dirty="0"/>
              <a:t> databases (e.g. </a:t>
            </a:r>
            <a:r>
              <a:rPr lang="en-US" u="sng" dirty="0">
                <a:hlinkClick r:id="rId11" tooltip="Key-value database"/>
              </a:rPr>
              <a:t>key–value pair</a:t>
            </a:r>
            <a:r>
              <a:rPr lang="en-US" dirty="0"/>
              <a:t>, </a:t>
            </a:r>
            <a:r>
              <a:rPr lang="en-US" u="sng" dirty="0">
                <a:hlinkClick r:id="rId12" tooltip="Wide-column store"/>
              </a:rPr>
              <a:t>wide column</a:t>
            </a:r>
            <a:r>
              <a:rPr lang="en-US" dirty="0"/>
              <a:t>, </a:t>
            </a:r>
            <a:r>
              <a:rPr lang="en-US" u="sng" dirty="0">
                <a:hlinkClick r:id="rId13" tooltip="Graph database"/>
              </a:rPr>
              <a:t>graph</a:t>
            </a:r>
            <a:r>
              <a:rPr lang="en-US" dirty="0"/>
              <a:t>, or </a:t>
            </a:r>
            <a:r>
              <a:rPr lang="en-US" u="sng" dirty="0">
                <a:hlinkClick r:id="rId14" tooltip="Document-oriented database"/>
              </a:rPr>
              <a:t>document</a:t>
            </a:r>
            <a:r>
              <a:rPr lang="en-US" dirty="0"/>
              <a:t>) are different from those used by default in relational databases, making some operations faster in </a:t>
            </a:r>
            <a:r>
              <a:rPr lang="en-US" dirty="0" err="1"/>
              <a:t>NoSQL</a:t>
            </a:r>
            <a:r>
              <a:rPr lang="en-US" dirty="0"/>
              <a:t>. The particular suitability of a given </a:t>
            </a:r>
            <a:r>
              <a:rPr lang="en-US" dirty="0" err="1"/>
              <a:t>NoSQL</a:t>
            </a:r>
            <a:r>
              <a:rPr lang="en-US" dirty="0"/>
              <a:t> database depends on the problem it must solve. Sometimes the data structures used by </a:t>
            </a:r>
            <a:r>
              <a:rPr lang="en-US" dirty="0" err="1"/>
              <a:t>NoSQL</a:t>
            </a:r>
            <a:r>
              <a:rPr lang="en-US" dirty="0"/>
              <a:t> databases are also viewed as "more flexible" than relational database tables.</a:t>
            </a:r>
            <a:r>
              <a:rPr lang="en-US" baseline="30000" dirty="0"/>
              <a:t> </a:t>
            </a:r>
            <a:endParaRPr lang="en-US" dirty="0"/>
          </a:p>
          <a:p>
            <a:endParaRPr lang="en-US" dirty="0"/>
          </a:p>
        </p:txBody>
      </p:sp>
    </p:spTree>
    <p:extLst>
      <p:ext uri="{BB962C8B-B14F-4D97-AF65-F5344CB8AC3E}">
        <p14:creationId xmlns:p14="http://schemas.microsoft.com/office/powerpoint/2010/main" val="2344177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Project</a:t>
            </a:r>
            <a:endParaRPr lang="en-US" dirty="0"/>
          </a:p>
        </p:txBody>
      </p:sp>
      <p:sp>
        <p:nvSpPr>
          <p:cNvPr id="3" name="Content Placeholder 2"/>
          <p:cNvSpPr>
            <a:spLocks noGrp="1"/>
          </p:cNvSpPr>
          <p:nvPr>
            <p:ph idx="1"/>
          </p:nvPr>
        </p:nvSpPr>
        <p:spPr/>
        <p:txBody>
          <a:bodyPr/>
          <a:lstStyle/>
          <a:p>
            <a:pPr marL="0" indent="0">
              <a:buNone/>
            </a:pPr>
            <a:r>
              <a:rPr lang="en-IN" dirty="0"/>
              <a:t>A Project Approval System is solution to the one of the major problem of institute , Universities and for various colleges also. The aim of my project is to solve the management problem of various major and minor projects submitted by students to the College faculty. This is contributed by me (Bhanvi </a:t>
            </a:r>
            <a:r>
              <a:rPr lang="en-IN" dirty="0" smtClean="0"/>
              <a:t>87185102</a:t>
            </a:r>
            <a:r>
              <a:rPr lang="en-IN" dirty="0"/>
              <a:t>) in the guidance of my teachers  and training Professor </a:t>
            </a:r>
            <a:endParaRPr lang="en-US" dirty="0"/>
          </a:p>
        </p:txBody>
      </p:sp>
    </p:spTree>
    <p:extLst>
      <p:ext uri="{BB962C8B-B14F-4D97-AF65-F5344CB8AC3E}">
        <p14:creationId xmlns:p14="http://schemas.microsoft.com/office/powerpoint/2010/main" val="4216625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1258</TotalTime>
  <Words>526</Words>
  <Application>Microsoft Office PowerPoint</Application>
  <PresentationFormat>Widescreen</PresentationFormat>
  <Paragraphs>73</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Garamond</vt:lpstr>
      <vt:lpstr>Organic</vt:lpstr>
      <vt:lpstr>PROJECT APPROVAL SYSTEM</vt:lpstr>
      <vt:lpstr>FULL STACK DEVELOPER</vt:lpstr>
      <vt:lpstr>PowerPoint Presentation</vt:lpstr>
      <vt:lpstr>ADVANTAGES &amp; DISADVANTAGES</vt:lpstr>
      <vt:lpstr>Technologies used for project:-</vt:lpstr>
      <vt:lpstr>HTML</vt:lpstr>
      <vt:lpstr>CSS</vt:lpstr>
      <vt:lpstr>NoSql</vt:lpstr>
      <vt:lpstr>Introduction To Project</vt:lpstr>
      <vt:lpstr>Problem Statement</vt:lpstr>
      <vt:lpstr>Solution</vt:lpstr>
      <vt:lpstr>Project Development Approach </vt:lpstr>
      <vt:lpstr>FILE STRUCTURE FOR FRONT END</vt:lpstr>
      <vt:lpstr>File Structure for Back End</vt:lpstr>
      <vt:lpstr>Other screenshots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APPROVAL SYSTEM</dc:title>
  <dc:creator>Bhanvi</dc:creator>
  <cp:lastModifiedBy>Bhanvi</cp:lastModifiedBy>
  <cp:revision>15</cp:revision>
  <dcterms:created xsi:type="dcterms:W3CDTF">2021-05-13T23:57:00Z</dcterms:created>
  <dcterms:modified xsi:type="dcterms:W3CDTF">2021-05-15T06:04:57Z</dcterms:modified>
</cp:coreProperties>
</file>